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media/audio1.bin" ContentType="audio/unknown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1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00" d="100"/>
          <a:sy n="100" d="100"/>
        </p:scale>
        <p:origin x="-10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3E8B2E-861B-0349-BFA7-EBFEEDC35620}" type="datetimeFigureOut">
              <a:rPr lang="en-US" smtClean="0"/>
              <a:pPr/>
              <a:t>7/8/09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FD699-4970-9940-9C25-6EF0878804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0AE4C47-3A5D-D141-8B7A-4229719D8790}" type="slidenum">
              <a:rPr lang="en-US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Arial" pitchFamily="-112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A2DC332-2284-6147-866E-577B3A93DC43}" type="datetimeFigureOut">
              <a:rPr lang="en-US" smtClean="0"/>
              <a:pPr/>
              <a:t>7/8/09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712A2FF-A8F6-5546-A66E-F64865FCBF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DC332-2284-6147-866E-577B3A93DC43}" type="datetimeFigureOut">
              <a:rPr lang="en-US" smtClean="0"/>
              <a:pPr/>
              <a:t>7/8/09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A2FF-A8F6-5546-A66E-F64865FCBF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DC332-2284-6147-866E-577B3A93DC43}" type="datetimeFigureOut">
              <a:rPr lang="en-US" smtClean="0"/>
              <a:pPr/>
              <a:t>7/8/09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A2FF-A8F6-5546-A66E-F64865FCBF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D93A9-C901-A849-B078-EF232FBF71DC}" type="datetime1">
              <a:rPr lang="en-US"/>
              <a:pPr>
                <a:defRPr/>
              </a:pPr>
              <a:t>7/8/09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364E4-2E5C-7143-A060-1B70A8DD65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DC332-2284-6147-866E-577B3A93DC43}" type="datetimeFigureOut">
              <a:rPr lang="en-US" smtClean="0"/>
              <a:pPr/>
              <a:t>7/8/09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A2FF-A8F6-5546-A66E-F64865FCBF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DC332-2284-6147-866E-577B3A93DC43}" type="datetimeFigureOut">
              <a:rPr lang="en-US" smtClean="0"/>
              <a:pPr/>
              <a:t>7/8/09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A2FF-A8F6-5546-A66E-F64865FCBF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DC332-2284-6147-866E-577B3A93DC43}" type="datetimeFigureOut">
              <a:rPr lang="en-US" smtClean="0"/>
              <a:pPr/>
              <a:t>7/8/09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A2FF-A8F6-5546-A66E-F64865FCBF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DC332-2284-6147-866E-577B3A93DC43}" type="datetimeFigureOut">
              <a:rPr lang="en-US" smtClean="0"/>
              <a:pPr/>
              <a:t>7/8/09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A2FF-A8F6-5546-A66E-F64865FCBF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DC332-2284-6147-866E-577B3A93DC43}" type="datetimeFigureOut">
              <a:rPr lang="en-US" smtClean="0"/>
              <a:pPr/>
              <a:t>7/8/09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A2FF-A8F6-5546-A66E-F64865FCBF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DC332-2284-6147-866E-577B3A93DC43}" type="datetimeFigureOut">
              <a:rPr lang="en-US" smtClean="0"/>
              <a:pPr/>
              <a:t>7/8/09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A2FF-A8F6-5546-A66E-F64865FCBF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A2DC332-2284-6147-866E-577B3A93DC43}" type="datetimeFigureOut">
              <a:rPr lang="en-US" smtClean="0"/>
              <a:pPr/>
              <a:t>7/8/09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A2FF-A8F6-5546-A66E-F64865FCBF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A2DC332-2284-6147-866E-577B3A93DC43}" type="datetimeFigureOut">
              <a:rPr lang="en-US" smtClean="0"/>
              <a:pPr/>
              <a:t>7/8/09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712A2FF-A8F6-5546-A66E-F64865FCBF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7A2DC332-2284-6147-866E-577B3A93DC43}" type="datetimeFigureOut">
              <a:rPr lang="en-US" smtClean="0"/>
              <a:pPr/>
              <a:t>7/8/09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712A2FF-A8F6-5546-A66E-F64865FCBF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2.png"/><Relationship Id="rId1" Type="http://schemas.openxmlformats.org/officeDocument/2006/relationships/video" Target="file://localhost/Users/thopper/Desktop/AUT%20keynote%20practical/Rally-Federer_VS_Hewitt.mov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audio" Target="../media/audio1.bin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mtClean="0"/>
              <a:t>How do we watch </a:t>
            </a:r>
            <a:br>
              <a:rPr smtClean="0"/>
            </a:br>
            <a:r>
              <a:rPr smtClean="0"/>
              <a:t>net/wall games?</a:t>
            </a:r>
            <a:endParaRPr/>
          </a:p>
        </p:txBody>
      </p:sp>
      <p:sp>
        <p:nvSpPr>
          <p:cNvPr id="25603" name="Text Placeholder 4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pPr eaLnBrk="1" hangingPunct="1"/>
            <a:r>
              <a:rPr lang="en-US" smtClean="0"/>
              <a:t>Tennis for example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3FCF56-F4FD-9745-BD6B-52D1630C480D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/Users/thopper/Desktop/AUT keynote practical/Rally-Federer_VS_Hewitt.mov">
            <a:hlinkClick r:id="" action="ppaction://media"/>
          </p:cNvPr>
          <p:cNvPicPr/>
          <p:nvPr>
            <p:ph idx="1"/>
            <a:videoFile r:link="rId1"/>
          </p:nvPr>
        </p:nvPicPr>
        <p:blipFill>
          <a:blip r:embed="rId3"/>
          <a:srcRect/>
          <a:stretch>
            <a:fillRect/>
          </a:stretch>
        </p:blipFill>
        <p:spPr>
          <a:xfrm>
            <a:off x="1554163" y="1481138"/>
            <a:ext cx="6034087" cy="4525962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E73E0-9446-8549-9E3C-EB74E40507E6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662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6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66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62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6626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3058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-112" charset="2"/>
              <a:buNone/>
            </a:pPr>
            <a:r>
              <a:rPr lang="en-US" sz="2400" b="1">
                <a:solidFill>
                  <a:srgbClr val="1D2C64"/>
                </a:solidFill>
              </a:rPr>
              <a:t>Base</a:t>
            </a:r>
            <a:r>
              <a:rPr lang="en-US" sz="2400">
                <a:solidFill>
                  <a:srgbClr val="1D2C64"/>
                </a:solidFill>
              </a:rPr>
              <a:t> - recovery position between skill attempts.</a:t>
            </a:r>
          </a:p>
          <a:p>
            <a:pPr eaLnBrk="1" hangingPunct="1">
              <a:lnSpc>
                <a:spcPct val="90000"/>
              </a:lnSpc>
              <a:buFont typeface="Wingdings" pitchFamily="-112" charset="2"/>
              <a:buNone/>
            </a:pPr>
            <a:r>
              <a:rPr lang="en-US" sz="2400" b="1">
                <a:solidFill>
                  <a:srgbClr val="1D2C64"/>
                </a:solidFill>
              </a:rPr>
              <a:t>Decision making - </a:t>
            </a:r>
            <a:r>
              <a:rPr lang="en-US" sz="2400">
                <a:solidFill>
                  <a:srgbClr val="1D2C64"/>
                </a:solidFill>
              </a:rPr>
              <a:t>making appropriate movements based on choices about what to do with the object or when defending space.</a:t>
            </a:r>
          </a:p>
          <a:p>
            <a:pPr eaLnBrk="1" hangingPunct="1">
              <a:lnSpc>
                <a:spcPct val="90000"/>
              </a:lnSpc>
              <a:buFont typeface="Wingdings" pitchFamily="-112" charset="2"/>
              <a:buNone/>
            </a:pPr>
            <a:r>
              <a:rPr lang="en-US" sz="2400" b="1">
                <a:solidFill>
                  <a:srgbClr val="1D2C64"/>
                </a:solidFill>
              </a:rPr>
              <a:t>Cover - </a:t>
            </a:r>
            <a:r>
              <a:rPr lang="en-US" sz="2400">
                <a:solidFill>
                  <a:srgbClr val="1D2C64"/>
                </a:solidFill>
              </a:rPr>
              <a:t>defensive movement in relation to object being played by an opponent or provide defensive help for player making a play on the ball.</a:t>
            </a:r>
          </a:p>
          <a:p>
            <a:pPr eaLnBrk="1" hangingPunct="1">
              <a:lnSpc>
                <a:spcPct val="90000"/>
              </a:lnSpc>
              <a:buFont typeface="Wingdings" pitchFamily="-112" charset="2"/>
              <a:buNone/>
            </a:pPr>
            <a:r>
              <a:rPr lang="en-US" sz="2400" b="1">
                <a:solidFill>
                  <a:srgbClr val="1D2C64"/>
                </a:solidFill>
              </a:rPr>
              <a:t>Adjust</a:t>
            </a:r>
            <a:r>
              <a:rPr lang="en-US" sz="2400">
                <a:solidFill>
                  <a:srgbClr val="1D2C64"/>
                </a:solidFill>
              </a:rPr>
              <a:t> - movement of player forward, backward or to side, as required by the play of the object in the game.</a:t>
            </a:r>
          </a:p>
          <a:p>
            <a:pPr eaLnBrk="1" hangingPunct="1">
              <a:lnSpc>
                <a:spcPct val="90000"/>
              </a:lnSpc>
              <a:buFont typeface="Wingdings" pitchFamily="-112" charset="2"/>
              <a:buNone/>
            </a:pPr>
            <a:r>
              <a:rPr lang="en-US" sz="2400" b="1">
                <a:solidFill>
                  <a:srgbClr val="1D2C64"/>
                </a:solidFill>
              </a:rPr>
              <a:t>Skill execution - </a:t>
            </a:r>
            <a:r>
              <a:rPr lang="en-US" sz="2400">
                <a:solidFill>
                  <a:srgbClr val="1D2C64"/>
                </a:solidFill>
              </a:rPr>
              <a:t>efficient performance of selected skills</a:t>
            </a:r>
            <a:r>
              <a:rPr lang="en-US" sz="2400" smtClean="0">
                <a:solidFill>
                  <a:srgbClr val="1D2C64"/>
                </a:solidFill>
              </a:rPr>
              <a:t>.</a:t>
            </a:r>
            <a:endParaRPr lang="en-US" sz="2400">
              <a:solidFill>
                <a:srgbClr val="1D2C64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F7A747-EF8F-9945-BBF4-24A4AF3D5180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077200" cy="1143000"/>
          </a:xfrm>
        </p:spPr>
        <p:txBody>
          <a:bodyPr lIns="92075" tIns="46038" rIns="92075" bIns="46038"/>
          <a:lstStyle/>
          <a:p>
            <a:pPr eaLnBrk="1" hangingPunct="1"/>
            <a:r>
              <a:rPr lang="en-US" sz="2800" b="1" dirty="0"/>
              <a:t>Game Performance Assessment Components*</a:t>
            </a:r>
          </a:p>
        </p:txBody>
      </p:sp>
      <p:sp>
        <p:nvSpPr>
          <p:cNvPr id="27653" name="Rectangle 4"/>
          <p:cNvSpPr>
            <a:spLocks noChangeArrowheads="1"/>
          </p:cNvSpPr>
          <p:nvPr/>
        </p:nvSpPr>
        <p:spPr bwMode="auto">
          <a:xfrm>
            <a:off x="1842192" y="5817513"/>
            <a:ext cx="707320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CA" sz="1100" dirty="0"/>
              <a:t>*adapted from Griffin, L. L., Mitchell, S. A., &amp; </a:t>
            </a:r>
            <a:r>
              <a:rPr lang="en-CA" sz="1100" dirty="0" err="1"/>
              <a:t>Oslin</a:t>
            </a:r>
            <a:r>
              <a:rPr lang="en-CA" sz="1100" dirty="0"/>
              <a:t>, J. L. (1997). </a:t>
            </a:r>
            <a:r>
              <a:rPr lang="en-CA" sz="1100" i="1" dirty="0"/>
              <a:t>Teaching sport concepts and skills : </a:t>
            </a:r>
          </a:p>
          <a:p>
            <a:r>
              <a:rPr lang="en-CA" sz="1100" i="1" dirty="0"/>
              <a:t>A tactical games approach</a:t>
            </a:r>
            <a:r>
              <a:rPr lang="en-CA" sz="1100" dirty="0"/>
              <a:t>. Champaign, IL: Human Kinetics.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990600"/>
            <a:ext cx="3825875" cy="12144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/>
              <a:t>4R’s and GPAI for Net/wall Games</a:t>
            </a:r>
            <a:endParaRPr lang="en-CA" sz="360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76400" y="1981200"/>
            <a:ext cx="5257800" cy="4648200"/>
          </a:xfrm>
        </p:spPr>
        <p:txBody>
          <a:bodyPr/>
          <a:lstStyle/>
          <a:p>
            <a:pPr eaLnBrk="1" hangingPunct="1">
              <a:buFont typeface="Wingdings" pitchFamily="-112" charset="2"/>
              <a:buNone/>
            </a:pPr>
            <a:r>
              <a:rPr lang="en-US" sz="2800" b="1" dirty="0">
                <a:solidFill>
                  <a:srgbClr val="1D2C64"/>
                </a:solidFill>
              </a:rPr>
              <a:t>				  READ </a:t>
            </a:r>
          </a:p>
          <a:p>
            <a:pPr eaLnBrk="1" hangingPunct="1">
              <a:buFont typeface="Wingdings" pitchFamily="-112" charset="2"/>
              <a:buNone/>
            </a:pPr>
            <a:endParaRPr lang="en-US" sz="2800" b="1" dirty="0">
              <a:solidFill>
                <a:srgbClr val="1D2C64"/>
              </a:solidFill>
            </a:endParaRPr>
          </a:p>
          <a:p>
            <a:pPr algn="ctr" eaLnBrk="1" hangingPunct="1">
              <a:buFont typeface="Wingdings" pitchFamily="-112" charset="2"/>
              <a:buNone/>
            </a:pPr>
            <a:endParaRPr lang="en-US" sz="2800" b="1" dirty="0">
              <a:solidFill>
                <a:srgbClr val="1D2C64"/>
              </a:solidFill>
            </a:endParaRPr>
          </a:p>
          <a:p>
            <a:pPr eaLnBrk="1" hangingPunct="1">
              <a:spcBef>
                <a:spcPct val="10000"/>
              </a:spcBef>
              <a:buFont typeface="Wingdings" pitchFamily="-112" charset="2"/>
              <a:buNone/>
            </a:pPr>
            <a:r>
              <a:rPr lang="en-US" sz="2800" b="1" dirty="0">
                <a:solidFill>
                  <a:srgbClr val="1D2C64"/>
                </a:solidFill>
              </a:rPr>
              <a:t>			    RESPOND</a:t>
            </a:r>
          </a:p>
          <a:p>
            <a:pPr algn="ctr" eaLnBrk="1" hangingPunct="1">
              <a:buFont typeface="Wingdings" pitchFamily="-112" charset="2"/>
              <a:buNone/>
            </a:pPr>
            <a:endParaRPr lang="en-US" sz="2800" b="1" dirty="0">
              <a:solidFill>
                <a:srgbClr val="1D2C64"/>
              </a:solidFill>
            </a:endParaRPr>
          </a:p>
          <a:p>
            <a:pPr eaLnBrk="1" hangingPunct="1">
              <a:buFont typeface="Wingdings" pitchFamily="-112" charset="2"/>
              <a:buNone/>
            </a:pPr>
            <a:r>
              <a:rPr lang="en-US" sz="2800" b="1" dirty="0">
                <a:solidFill>
                  <a:srgbClr val="1D2C64"/>
                </a:solidFill>
              </a:rPr>
              <a:t>				REACT</a:t>
            </a:r>
            <a:br>
              <a:rPr lang="en-US" sz="2800" b="1" dirty="0">
                <a:solidFill>
                  <a:srgbClr val="1D2C64"/>
                </a:solidFill>
              </a:rPr>
            </a:br>
            <a:endParaRPr lang="en-US" sz="2800" b="1" dirty="0">
              <a:solidFill>
                <a:srgbClr val="1D2C64"/>
              </a:solidFill>
            </a:endParaRPr>
          </a:p>
          <a:p>
            <a:pPr algn="ctr" eaLnBrk="1" hangingPunct="1">
              <a:buFont typeface="Wingdings" pitchFamily="-112" charset="2"/>
              <a:buNone/>
            </a:pPr>
            <a:endParaRPr lang="en-US" sz="2800" b="1" dirty="0">
              <a:solidFill>
                <a:srgbClr val="1D2C64"/>
              </a:solidFill>
            </a:endParaRPr>
          </a:p>
          <a:p>
            <a:pPr eaLnBrk="1" hangingPunct="1">
              <a:spcBef>
                <a:spcPct val="30000"/>
              </a:spcBef>
              <a:buFont typeface="Wingdings" pitchFamily="-112" charset="2"/>
              <a:buNone/>
            </a:pPr>
            <a:r>
              <a:rPr lang="en-US" sz="2800" b="1" dirty="0">
                <a:solidFill>
                  <a:srgbClr val="1D2C64"/>
                </a:solidFill>
              </a:rPr>
              <a:t>				   RECOVER</a:t>
            </a:r>
            <a:endParaRPr lang="en-CA" sz="2800" b="1" dirty="0">
              <a:solidFill>
                <a:srgbClr val="1D2C64"/>
              </a:solidFill>
            </a:endParaRP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353EF3-E05A-F043-A849-374B7E0681C9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 rot="870010">
            <a:off x="4683125" y="2519363"/>
            <a:ext cx="1774825" cy="376237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2"/>
                </a:solidFill>
                <a:latin typeface="Times New Roman" pitchFamily="-112" charset="0"/>
              </a:rPr>
              <a:t>Decision Making</a:t>
            </a:r>
            <a:endParaRPr lang="en-CA">
              <a:solidFill>
                <a:schemeClr val="tx2"/>
              </a:solidFill>
              <a:latin typeface="Times New Roman" pitchFamily="-112" charset="0"/>
            </a:endParaRP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3768725" y="3814763"/>
            <a:ext cx="752475" cy="376237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2"/>
                </a:solidFill>
                <a:latin typeface="Times New Roman" pitchFamily="-112" charset="0"/>
              </a:rPr>
              <a:t>Cover</a:t>
            </a:r>
            <a:endParaRPr lang="en-CA">
              <a:solidFill>
                <a:schemeClr val="tx2"/>
              </a:solidFill>
              <a:latin typeface="Times New Roman" pitchFamily="-112" charset="0"/>
            </a:endParaRP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 rot="-1328106">
            <a:off x="3851281" y="4938070"/>
            <a:ext cx="803275" cy="376237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Times New Roman" pitchFamily="-112" charset="0"/>
              </a:rPr>
              <a:t>Adjust</a:t>
            </a:r>
            <a:endParaRPr lang="en-CA" dirty="0">
              <a:solidFill>
                <a:schemeClr val="tx2"/>
              </a:solidFill>
              <a:latin typeface="Times New Roman" pitchFamily="-112" charset="0"/>
            </a:endParaRP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 rot="2443202">
            <a:off x="4546600" y="1241425"/>
            <a:ext cx="638175" cy="376238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2"/>
                </a:solidFill>
                <a:latin typeface="Times New Roman" pitchFamily="-112" charset="0"/>
              </a:rPr>
              <a:t>Base</a:t>
            </a:r>
            <a:endParaRPr lang="en-CA">
              <a:solidFill>
                <a:schemeClr val="tx2"/>
              </a:solidFill>
              <a:latin typeface="Times New Roman" pitchFamily="-112" charset="0"/>
            </a:endParaRP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 rot="-1185569">
            <a:off x="4683033" y="4888071"/>
            <a:ext cx="1552575" cy="34607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>
                <a:solidFill>
                  <a:schemeClr val="tx2"/>
                </a:solidFill>
                <a:latin typeface="Times New Roman" pitchFamily="-112" charset="0"/>
              </a:rPr>
              <a:t>Skill Execution</a:t>
            </a:r>
            <a:endParaRPr lang="en-CA" sz="1600">
              <a:solidFill>
                <a:schemeClr val="tx2"/>
              </a:solidFill>
              <a:latin typeface="Times New Roman" pitchFamily="-112" charset="0"/>
            </a:endParaRP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 rot="-1332675">
            <a:off x="3429762" y="5354117"/>
            <a:ext cx="1355725" cy="34607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  <a:latin typeface="Times New Roman" pitchFamily="-112" charset="0"/>
              </a:rPr>
              <a:t>Skill selection</a:t>
            </a:r>
            <a:endParaRPr lang="en-CA" sz="1600" dirty="0">
              <a:solidFill>
                <a:schemeClr val="tx2"/>
              </a:solidFill>
              <a:latin typeface="Times New Roman" pitchFamily="-112" charset="0"/>
            </a:endParaRPr>
          </a:p>
        </p:txBody>
      </p:sp>
      <p:sp>
        <p:nvSpPr>
          <p:cNvPr id="18449" name="Oval 17"/>
          <p:cNvSpPr>
            <a:spLocks noChangeArrowheads="1"/>
          </p:cNvSpPr>
          <p:nvPr/>
        </p:nvSpPr>
        <p:spPr bwMode="auto">
          <a:xfrm>
            <a:off x="4495800" y="1219200"/>
            <a:ext cx="2819400" cy="5257800"/>
          </a:xfrm>
          <a:prstGeom prst="ellipse">
            <a:avLst/>
          </a:prstGeom>
          <a:noFill/>
          <a:ln w="38100" cap="rnd">
            <a:solidFill>
              <a:schemeClr val="accent1">
                <a:lumMod val="40000"/>
                <a:lumOff val="60000"/>
              </a:schemeClr>
            </a:solidFill>
            <a:prstDash val="sysDot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Calisto MT" pitchFamily="-112" charset="0"/>
            </a:endParaRPr>
          </a:p>
        </p:txBody>
      </p:sp>
      <p:sp>
        <p:nvSpPr>
          <p:cNvPr id="18456" name="Oval 24"/>
          <p:cNvSpPr>
            <a:spLocks noChangeArrowheads="1"/>
          </p:cNvSpPr>
          <p:nvPr/>
        </p:nvSpPr>
        <p:spPr bwMode="auto">
          <a:xfrm>
            <a:off x="5445125" y="990600"/>
            <a:ext cx="304800" cy="304800"/>
          </a:xfrm>
          <a:prstGeom prst="ellipse">
            <a:avLst/>
          </a:prstGeom>
          <a:solidFill>
            <a:srgbClr val="CCFF6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chemeClr val="tx2"/>
              </a:solidFill>
              <a:latin typeface="Calisto MT" pitchFamily="-11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path" presetSubtype="0" repeatCount="indefinite" accel="50000" decel="50000" fill="hold" grpId="0" nodeType="with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03507 -0.01109 C 0.12223 -0.01109 0.19341 0.16047 0.19341 0.3718 C 0.19341 0.58289 0.12223 0.75469 0.03507 0.75469 C -0.05225 0.75469 -0.12326 0.58289 -0.12326 0.3718 C -0.12326 0.16047 -0.05225 -0.01109 0.03507 -0.01109 Z " pathEditMode="relative" rAng="0" ptsTypes="fffff">
                                      <p:cBhvr>
                                        <p:cTn id="21" dur="5000" spd="-100000" fill="hold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1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7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3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9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66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  <p:bldP spid="18449" grpId="0" animBg="1"/>
      <p:bldP spid="1845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3</TotalTime>
  <Words>197</Words>
  <Application>Microsoft Macintosh PowerPoint</Application>
  <PresentationFormat>On-screen Show (4:3)</PresentationFormat>
  <Paragraphs>30</Paragraphs>
  <Slides>4</Slides>
  <Notes>1</Notes>
  <HiddenSlides>0</HiddenSlides>
  <MMClips>1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How do we watch  net/wall games?</vt:lpstr>
      <vt:lpstr>Slide 2</vt:lpstr>
      <vt:lpstr>Game Performance Assessment Components*</vt:lpstr>
      <vt:lpstr>4R’s and GPAI for Net/wall Games</vt:lpstr>
    </vt:vector>
  </TitlesOfParts>
  <Company>University of Victoria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 we watch  net/wall games?</dc:title>
  <dc:creator>Timothy Hopper</dc:creator>
  <cp:lastModifiedBy>Timothy Hopper</cp:lastModifiedBy>
  <cp:revision>2</cp:revision>
  <dcterms:created xsi:type="dcterms:W3CDTF">2009-07-08T17:51:04Z</dcterms:created>
  <dcterms:modified xsi:type="dcterms:W3CDTF">2009-07-08T17:54:40Z</dcterms:modified>
</cp:coreProperties>
</file>